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Open Sauce Bold" charset="1" panose="00000800000000000000"/>
      <p:regular r:id="rId23"/>
    </p:embeddedFont>
    <p:embeddedFont>
      <p:font typeface="Open Sauce" charset="1" panose="00000500000000000000"/>
      <p:regular r:id="rId24"/>
    </p:embeddedFont>
    <p:embeddedFont>
      <p:font typeface="Canva Sans" charset="1" panose="020B0503030501040103"/>
      <p:regular r:id="rId25"/>
    </p:embeddedFont>
    <p:embeddedFont>
      <p:font typeface="Canva Sans Bold" charset="1" panose="020B0803030501040103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VAHBboWNafM.mp4" Type="http://schemas.openxmlformats.org/officeDocument/2006/relationships/video"/><Relationship Id="rId4" Target="../media/VAHBboWNafM.mp4" Type="http://schemas.microsoft.com/office/2007/relationships/media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A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33450" y="2696608"/>
            <a:ext cx="10910528" cy="3379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040"/>
              </a:lnSpc>
            </a:pPr>
            <a:r>
              <a:rPr lang="en-US" sz="13040" spc="-782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Hush Hush</a:t>
            </a:r>
          </a:p>
          <a:p>
            <a:pPr algn="l">
              <a:lnSpc>
                <a:spcPts val="13040"/>
              </a:lnSpc>
            </a:pPr>
            <a:r>
              <a:rPr lang="en-US" sz="13040" spc="-782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Recruiter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886696" y="7369021"/>
            <a:ext cx="6372604" cy="55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00"/>
              </a:lnSpc>
            </a:pPr>
            <a:r>
              <a:rPr lang="en-US" b="true" sz="1900" spc="190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COURSE: ADVANCED PYTHON</a:t>
            </a:r>
          </a:p>
          <a:p>
            <a:pPr algn="r">
              <a:lnSpc>
                <a:spcPts val="2400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2698616" y="7778115"/>
            <a:ext cx="4560684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Namrata Bhoyar 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Anuj Kamble 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Nihal Pujari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Pramodkumar Shivanna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076325"/>
            <a:ext cx="9411953" cy="3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99"/>
              </a:lnSpc>
              <a:spcBef>
                <a:spcPct val="0"/>
              </a:spcBef>
            </a:pPr>
            <a:r>
              <a:rPr lang="en-US" b="true" sz="2399" spc="239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Automated Candidate SELECTION SYSTEM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58530" y="874853"/>
            <a:ext cx="11970939" cy="8537293"/>
          </a:xfrm>
          <a:custGeom>
            <a:avLst/>
            <a:gdLst/>
            <a:ahLst/>
            <a:cxnLst/>
            <a:rect r="r" b="b" t="t" l="l"/>
            <a:pathLst>
              <a:path h="8537293" w="11970939">
                <a:moveTo>
                  <a:pt x="0" y="0"/>
                </a:moveTo>
                <a:lnTo>
                  <a:pt x="11970940" y="0"/>
                </a:lnTo>
                <a:lnTo>
                  <a:pt x="11970940" y="8537294"/>
                </a:lnTo>
                <a:lnTo>
                  <a:pt x="0" y="85372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476250"/>
            <a:ext cx="18288000" cy="7614470"/>
            <a:chOff x="0" y="0"/>
            <a:chExt cx="1811948" cy="7544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11948" cy="754430"/>
            </a:xfrm>
            <a:custGeom>
              <a:avLst/>
              <a:gdLst/>
              <a:ahLst/>
              <a:cxnLst/>
              <a:rect r="r" b="b" t="t" l="l"/>
              <a:pathLst>
                <a:path h="754430" w="1811948">
                  <a:moveTo>
                    <a:pt x="1811948" y="0"/>
                  </a:moveTo>
                  <a:lnTo>
                    <a:pt x="1811948" y="640130"/>
                  </a:lnTo>
                  <a:lnTo>
                    <a:pt x="905974" y="754430"/>
                  </a:lnTo>
                  <a:lnTo>
                    <a:pt x="0" y="640130"/>
                  </a:lnTo>
                  <a:lnTo>
                    <a:pt x="0" y="0"/>
                  </a:lnTo>
                  <a:lnTo>
                    <a:pt x="1811948" y="0"/>
                  </a:lnTo>
                  <a:close/>
                </a:path>
              </a:pathLst>
            </a:custGeom>
            <a:solidFill>
              <a:srgbClr val="FAF7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811948" cy="687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123950"/>
            <a:ext cx="8115300" cy="1245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spc="-288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Role Profiling (K-Means k=3)</a:t>
            </a:r>
          </a:p>
          <a:p>
            <a:pPr algn="l">
              <a:lnSpc>
                <a:spcPts val="48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768481" y="4113212"/>
            <a:ext cx="4238166" cy="118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Deve</a:t>
            </a:r>
            <a:r>
              <a:rPr lang="en-US" b="true" sz="2299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loper 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698616" y="8984615"/>
            <a:ext cx="4560684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024917" y="4113212"/>
            <a:ext cx="4238166" cy="118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</a:t>
            </a:r>
            <a:r>
              <a:rPr lang="en-US" b="true" sz="2299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enior Developer 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3025208" y="4113212"/>
            <a:ext cx="4238166" cy="1589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</a:t>
            </a:r>
            <a:r>
              <a:rPr lang="en-US" b="true" sz="2299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olution Architect 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</a:p>
          <a:p>
            <a:pPr algn="ctr">
              <a:lnSpc>
                <a:spcPts val="321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364639" y="3273835"/>
            <a:ext cx="304585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Cluster A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86964" y="3273835"/>
            <a:ext cx="4740872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Cluster B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704312" y="3273835"/>
            <a:ext cx="2870504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Cluster C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821256"/>
            <a:ext cx="14307030" cy="3054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b="true" sz="3000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Second Clustering </a:t>
            </a:r>
          </a:p>
          <a:p>
            <a:pPr algn="just">
              <a:lnSpc>
                <a:spcPts val="4200"/>
              </a:lnSpc>
            </a:pPr>
          </a:p>
          <a:p>
            <a:pPr algn="just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We apply K-Means with k = 3 on the tier 2 cluster </a:t>
            </a:r>
          </a:p>
          <a:p>
            <a:pPr algn="just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Each cluster represents a different pattern of activity </a:t>
            </a:r>
          </a:p>
          <a:p>
            <a:pPr algn="ctr">
              <a:lnSpc>
                <a:spcPts val="4480"/>
              </a:lnSpc>
            </a:pPr>
          </a:p>
          <a:p>
            <a:pPr algn="ctr">
              <a:lnSpc>
                <a:spcPts val="44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89637" y="1028700"/>
            <a:ext cx="13108727" cy="8229600"/>
          </a:xfrm>
          <a:custGeom>
            <a:avLst/>
            <a:gdLst/>
            <a:ahLst/>
            <a:cxnLst/>
            <a:rect r="r" b="b" t="t" l="l"/>
            <a:pathLst>
              <a:path h="8229600" w="13108727">
                <a:moveTo>
                  <a:pt x="0" y="0"/>
                </a:moveTo>
                <a:lnTo>
                  <a:pt x="13108726" y="0"/>
                </a:lnTo>
                <a:lnTo>
                  <a:pt x="1310872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FA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23950"/>
            <a:ext cx="9108933" cy="1245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spc="-288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Candidate Scoring Model</a:t>
            </a:r>
          </a:p>
          <a:p>
            <a:pPr algn="l">
              <a:lnSpc>
                <a:spcPts val="480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923222"/>
            <a:ext cx="16059239" cy="4831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M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odels Used</a:t>
            </a:r>
          </a:p>
          <a:p>
            <a:pPr algn="l">
              <a:lnSpc>
                <a:spcPts val="3840"/>
              </a:lnSpc>
            </a:pPr>
          </a:p>
          <a:p>
            <a:pPr algn="l" marL="518160" indent="-259080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Random Forest Regressor(Performance Estimate)</a:t>
            </a:r>
          </a:p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              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Learns patterns in the features and predicts overall candidate strength.</a:t>
            </a:r>
          </a:p>
          <a:p>
            <a:pPr algn="l">
              <a:lnSpc>
                <a:spcPts val="3840"/>
              </a:lnSpc>
            </a:pPr>
          </a:p>
          <a:p>
            <a:pPr algn="l" marL="518160" indent="-259080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Linear Regression (Profile Fit)</a:t>
            </a:r>
          </a:p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              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Measures how closely a candidate matches the characteristics of their cluster.</a:t>
            </a:r>
          </a:p>
          <a:p>
            <a:pPr algn="l">
              <a:lnSpc>
                <a:spcPts val="3840"/>
              </a:lnSpc>
            </a:pPr>
          </a:p>
          <a:p>
            <a:pPr algn="l">
              <a:lnSpc>
                <a:spcPts val="3840"/>
              </a:lnSpc>
            </a:pPr>
          </a:p>
          <a:p>
            <a:pPr algn="l">
              <a:lnSpc>
                <a:spcPts val="3840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2309" t="0" r="2309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-476250"/>
            <a:ext cx="18288000" cy="12134528"/>
            <a:chOff x="0" y="0"/>
            <a:chExt cx="1811948" cy="1202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11948" cy="1202271"/>
            </a:xfrm>
            <a:custGeom>
              <a:avLst/>
              <a:gdLst/>
              <a:ahLst/>
              <a:cxnLst/>
              <a:rect r="r" b="b" t="t" l="l"/>
              <a:pathLst>
                <a:path h="1202271" w="1811948">
                  <a:moveTo>
                    <a:pt x="1811948" y="0"/>
                  </a:moveTo>
                  <a:lnTo>
                    <a:pt x="1811948" y="1087971"/>
                  </a:lnTo>
                  <a:lnTo>
                    <a:pt x="905974" y="1202271"/>
                  </a:lnTo>
                  <a:lnTo>
                    <a:pt x="0" y="1087971"/>
                  </a:lnTo>
                  <a:lnTo>
                    <a:pt x="0" y="0"/>
                  </a:lnTo>
                  <a:lnTo>
                    <a:pt x="1811948" y="0"/>
                  </a:lnTo>
                  <a:close/>
                </a:path>
              </a:pathLst>
            </a:custGeom>
            <a:solidFill>
              <a:srgbClr val="FAF7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811948" cy="1135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786938"/>
            <a:ext cx="8115300" cy="460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 spc="-210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Learnings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698616" y="8984615"/>
            <a:ext cx="4560684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5967" y="2142539"/>
            <a:ext cx="12045739" cy="3254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9"/>
              </a:lnSpc>
            </a:pPr>
          </a:p>
          <a:p>
            <a:pPr algn="l" marL="582928" indent="-291464" lvl="1">
              <a:lnSpc>
                <a:spcPts val="4319"/>
              </a:lnSpc>
              <a:buFont typeface="Arial"/>
              <a:buChar char="•"/>
            </a:pPr>
            <a:r>
              <a:rPr lang="en-US" sz="26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Multi-source data is messy</a:t>
            </a:r>
          </a:p>
          <a:p>
            <a:pPr algn="l" marL="582928" indent="-291464" lvl="1">
              <a:lnSpc>
                <a:spcPts val="4319"/>
              </a:lnSpc>
              <a:buFont typeface="Arial"/>
              <a:buChar char="•"/>
            </a:pPr>
            <a:r>
              <a:rPr lang="en-US" sz="26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Normalization is critical for fairness</a:t>
            </a:r>
          </a:p>
          <a:p>
            <a:pPr algn="l" marL="582928" indent="-291464" lvl="1">
              <a:lnSpc>
                <a:spcPts val="4319"/>
              </a:lnSpc>
              <a:buFont typeface="Arial"/>
              <a:buChar char="•"/>
            </a:pPr>
            <a:r>
              <a:rPr lang="en-US" sz="26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Job role assignment can be data-driven</a:t>
            </a:r>
          </a:p>
          <a:p>
            <a:pPr algn="l" marL="582928" indent="-291464" lvl="1">
              <a:lnSpc>
                <a:spcPts val="4319"/>
              </a:lnSpc>
              <a:buFont typeface="Arial"/>
              <a:buChar char="•"/>
            </a:pPr>
            <a:r>
              <a:rPr lang="en-US" sz="26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End-to-end system thinking</a:t>
            </a:r>
          </a:p>
          <a:p>
            <a:pPr algn="l">
              <a:lnSpc>
                <a:spcPts val="4751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042902"/>
            <a:ext cx="3219551" cy="460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 spc="-210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Future Work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789356"/>
            <a:ext cx="12045739" cy="2351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1"/>
              </a:lnSpc>
            </a:pPr>
            <a:r>
              <a:rPr lang="en-US" sz="26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Shortlisted candidates will receive secure login credentials via email to access the Candidate Portal, where the link to the final coding assessment will be published once available.</a:t>
            </a:r>
          </a:p>
          <a:p>
            <a:pPr algn="l">
              <a:lnSpc>
                <a:spcPts val="4751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-476250"/>
            <a:ext cx="18288000" cy="12134528"/>
            <a:chOff x="0" y="0"/>
            <a:chExt cx="1811948" cy="1202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11948" cy="1202271"/>
            </a:xfrm>
            <a:custGeom>
              <a:avLst/>
              <a:gdLst/>
              <a:ahLst/>
              <a:cxnLst/>
              <a:rect r="r" b="b" t="t" l="l"/>
              <a:pathLst>
                <a:path h="1202271" w="1811948">
                  <a:moveTo>
                    <a:pt x="1811948" y="0"/>
                  </a:moveTo>
                  <a:lnTo>
                    <a:pt x="1811948" y="1087971"/>
                  </a:lnTo>
                  <a:lnTo>
                    <a:pt x="905974" y="1202271"/>
                  </a:lnTo>
                  <a:lnTo>
                    <a:pt x="0" y="1087971"/>
                  </a:lnTo>
                  <a:lnTo>
                    <a:pt x="0" y="0"/>
                  </a:lnTo>
                  <a:lnTo>
                    <a:pt x="1811948" y="0"/>
                  </a:lnTo>
                  <a:close/>
                </a:path>
              </a:pathLst>
            </a:custGeom>
            <a:solidFill>
              <a:srgbClr val="FAF7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811948" cy="1135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367055"/>
            <a:ext cx="8115300" cy="1245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spc="-288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Conclusion</a:t>
            </a:r>
          </a:p>
          <a:p>
            <a:pPr algn="l">
              <a:lnSpc>
                <a:spcPts val="48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2698616" y="8984615"/>
            <a:ext cx="4560684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732373"/>
            <a:ext cx="12045739" cy="4973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8" indent="-291464" lvl="1">
              <a:lnSpc>
                <a:spcPts val="6749"/>
              </a:lnSpc>
              <a:buFont typeface="Arial"/>
              <a:buChar char="•"/>
            </a:pPr>
            <a:r>
              <a:rPr lang="en-US" sz="26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D</a:t>
            </a:r>
            <a:r>
              <a:rPr lang="en-US" sz="26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eveloped an automated candidate shortlisting system</a:t>
            </a:r>
          </a:p>
          <a:p>
            <a:pPr algn="l" marL="582928" indent="-291464" lvl="1">
              <a:lnSpc>
                <a:spcPts val="6749"/>
              </a:lnSpc>
              <a:buFont typeface="Arial"/>
              <a:buChar char="•"/>
            </a:pPr>
            <a:r>
              <a:rPr lang="en-US" sz="26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Combined multi-platform data (GitHub, StackOverflow, Kaggle)</a:t>
            </a:r>
          </a:p>
          <a:p>
            <a:pPr algn="l" marL="582928" indent="-291464" lvl="1">
              <a:lnSpc>
                <a:spcPts val="6749"/>
              </a:lnSpc>
              <a:buFont typeface="Arial"/>
              <a:buChar char="•"/>
            </a:pPr>
            <a:r>
              <a:rPr lang="en-US" sz="26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Applied clustering and Machine Learning models to rank candidates</a:t>
            </a:r>
          </a:p>
          <a:p>
            <a:pPr algn="l" marL="582928" indent="-291464" lvl="1">
              <a:lnSpc>
                <a:spcPts val="6749"/>
              </a:lnSpc>
              <a:buFont typeface="Arial"/>
              <a:buChar char="•"/>
            </a:pPr>
            <a:r>
              <a:rPr lang="en-US" sz="26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Performed automatic role assignment (Developer / Senior / Architect)</a:t>
            </a:r>
          </a:p>
          <a:p>
            <a:pPr algn="l">
              <a:lnSpc>
                <a:spcPts val="6749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1509707"/>
            <a:chOff x="0" y="0"/>
            <a:chExt cx="1840794" cy="11585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40794" cy="1158519"/>
            </a:xfrm>
            <a:custGeom>
              <a:avLst/>
              <a:gdLst/>
              <a:ahLst/>
              <a:cxnLst/>
              <a:rect r="r" b="b" t="t" l="l"/>
              <a:pathLst>
                <a:path h="1158519" w="1840794">
                  <a:moveTo>
                    <a:pt x="1840794" y="0"/>
                  </a:moveTo>
                  <a:lnTo>
                    <a:pt x="1840794" y="1044219"/>
                  </a:lnTo>
                  <a:lnTo>
                    <a:pt x="920397" y="1158519"/>
                  </a:lnTo>
                  <a:lnTo>
                    <a:pt x="0" y="1044219"/>
                  </a:lnTo>
                  <a:lnTo>
                    <a:pt x="0" y="0"/>
                  </a:lnTo>
                  <a:lnTo>
                    <a:pt x="1840794" y="0"/>
                  </a:lnTo>
                  <a:close/>
                </a:path>
              </a:pathLst>
            </a:custGeom>
            <a:solidFill>
              <a:srgbClr val="FAF7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840794" cy="1091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086350" y="4623124"/>
            <a:ext cx="8115300" cy="1212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b="true" sz="9099" spc="-545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THANK YOU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698616" y="8984615"/>
            <a:ext cx="4560684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A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58190"/>
            <a:ext cx="8115300" cy="636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spc="-288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 Statement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698616" y="8984615"/>
            <a:ext cx="4560684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218037"/>
            <a:ext cx="10244713" cy="5514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3"/>
              </a:lnSpc>
            </a:pPr>
          </a:p>
          <a:p>
            <a:pPr algn="l" marL="585088" indent="-292544" lvl="1">
              <a:lnSpc>
                <a:spcPts val="3793"/>
              </a:lnSpc>
              <a:buFont typeface="Arial"/>
              <a:buChar char="•"/>
            </a:pPr>
            <a:r>
              <a:rPr lang="en-US" sz="270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Lengthy Application Procedure </a:t>
            </a:r>
          </a:p>
          <a:p>
            <a:pPr algn="l" marL="585088" indent="-292544" lvl="1">
              <a:lnSpc>
                <a:spcPts val="3793"/>
              </a:lnSpc>
              <a:buFont typeface="Arial"/>
              <a:buChar char="•"/>
            </a:pPr>
            <a:r>
              <a:rPr lang="en-US" sz="270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Numerous Irrelevant CV’s  </a:t>
            </a:r>
          </a:p>
          <a:p>
            <a:pPr algn="l" marL="585088" indent="-292544" lvl="1">
              <a:lnSpc>
                <a:spcPts val="3793"/>
              </a:lnSpc>
              <a:buFont typeface="Arial"/>
              <a:buChar char="•"/>
            </a:pPr>
            <a:r>
              <a:rPr lang="en-US" sz="270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Agency Driven Chaos</a:t>
            </a:r>
          </a:p>
          <a:p>
            <a:pPr algn="l" marL="585088" indent="-292544" lvl="1">
              <a:lnSpc>
                <a:spcPts val="3793"/>
              </a:lnSpc>
              <a:buFont typeface="Arial"/>
              <a:buChar char="•"/>
            </a:pPr>
            <a:r>
              <a:rPr lang="en-US" sz="270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Manual Screening</a:t>
            </a:r>
          </a:p>
          <a:p>
            <a:pPr algn="l" marL="585088" indent="-292544" lvl="1">
              <a:lnSpc>
                <a:spcPts val="3793"/>
              </a:lnSpc>
              <a:buFont typeface="Arial"/>
              <a:buChar char="•"/>
            </a:pPr>
            <a:r>
              <a:rPr lang="en-US" sz="270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Loss Of Elligible Candidates</a:t>
            </a:r>
          </a:p>
          <a:p>
            <a:pPr algn="l" marL="585088" indent="-292544" lvl="1">
              <a:lnSpc>
                <a:spcPts val="3793"/>
              </a:lnSpc>
              <a:buFont typeface="Arial"/>
              <a:buChar char="•"/>
            </a:pPr>
            <a:r>
              <a:rPr lang="en-US" sz="270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Poor Communication</a:t>
            </a:r>
          </a:p>
          <a:p>
            <a:pPr algn="l">
              <a:lnSpc>
                <a:spcPts val="2514"/>
              </a:lnSpc>
            </a:pPr>
          </a:p>
          <a:p>
            <a:pPr algn="l">
              <a:lnSpc>
                <a:spcPts val="2514"/>
              </a:lnSpc>
            </a:pPr>
          </a:p>
          <a:p>
            <a:pPr algn="l">
              <a:lnSpc>
                <a:spcPts val="2514"/>
              </a:lnSpc>
            </a:pPr>
          </a:p>
          <a:p>
            <a:pPr algn="l">
              <a:lnSpc>
                <a:spcPts val="2514"/>
              </a:lnSpc>
            </a:pPr>
          </a:p>
          <a:p>
            <a:pPr algn="ctr">
              <a:lnSpc>
                <a:spcPts val="2514"/>
              </a:lnSpc>
            </a:pPr>
          </a:p>
          <a:p>
            <a:pPr algn="ctr">
              <a:lnSpc>
                <a:spcPts val="2514"/>
              </a:lnSpc>
            </a:pPr>
            <a:r>
              <a:rPr lang="en-US" sz="1795">
                <a:solidFill>
                  <a:srgbClr val="331B0D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ctr">
              <a:lnSpc>
                <a:spcPts val="2514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203712" y="2200948"/>
            <a:ext cx="4866531" cy="464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3"/>
              </a:lnSpc>
            </a:pPr>
            <a:r>
              <a:rPr lang="en-US" b="true" sz="2709">
                <a:solidFill>
                  <a:srgbClr val="331B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DOODLE’S HIRING</a:t>
            </a:r>
            <a:r>
              <a:rPr lang="en-US" b="true" sz="2709">
                <a:solidFill>
                  <a:srgbClr val="331B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PROCESS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A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58167"/>
            <a:ext cx="12748086" cy="636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1"/>
              </a:lnSpc>
            </a:pPr>
            <a:r>
              <a:rPr lang="en-US" sz="4801" spc="-288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Meet  Hush Hush  Recruiter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698616" y="8984615"/>
            <a:ext cx="4560684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130787"/>
            <a:ext cx="7582601" cy="464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3"/>
              </a:lnSpc>
            </a:pPr>
            <a:r>
              <a:rPr lang="en-US" sz="2709" b="true">
                <a:solidFill>
                  <a:srgbClr val="331B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Automated Candidate</a:t>
            </a:r>
            <a:r>
              <a:rPr lang="en-US" sz="2709" b="true">
                <a:solidFill>
                  <a:srgbClr val="331B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Selection System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56656" y="3374304"/>
            <a:ext cx="8092104" cy="1874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5088" indent="-292544" lvl="1">
              <a:lnSpc>
                <a:spcPts val="3793"/>
              </a:lnSpc>
              <a:buFont typeface="Arial"/>
              <a:buChar char="•"/>
            </a:pPr>
            <a:r>
              <a:rPr lang="en-US" sz="270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Discovers Can</a:t>
            </a:r>
            <a:r>
              <a:rPr lang="en-US" sz="270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didates</a:t>
            </a:r>
          </a:p>
          <a:p>
            <a:pPr algn="l" marL="585088" indent="-292544" lvl="1">
              <a:lnSpc>
                <a:spcPts val="3793"/>
              </a:lnSpc>
              <a:buFont typeface="Arial"/>
              <a:buChar char="•"/>
            </a:pPr>
            <a:r>
              <a:rPr lang="en-US" sz="270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Scores Them Intelligently</a:t>
            </a:r>
          </a:p>
          <a:p>
            <a:pPr algn="l" marL="585088" indent="-292544" lvl="1">
              <a:lnSpc>
                <a:spcPts val="3793"/>
              </a:lnSpc>
              <a:buFont typeface="Arial"/>
              <a:buChar char="•"/>
            </a:pPr>
            <a:r>
              <a:rPr lang="en-US" sz="270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Supports Manager Evaluation</a:t>
            </a:r>
          </a:p>
          <a:p>
            <a:pPr algn="l" marL="585088" indent="-292544" lvl="1">
              <a:lnSpc>
                <a:spcPts val="3793"/>
              </a:lnSpc>
              <a:buFont typeface="Arial"/>
              <a:buChar char="•"/>
            </a:pPr>
            <a:r>
              <a:rPr lang="en-US" sz="270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Notifies Results Automatically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1811948" cy="10192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11948" cy="1019221"/>
            </a:xfrm>
            <a:custGeom>
              <a:avLst/>
              <a:gdLst/>
              <a:ahLst/>
              <a:cxnLst/>
              <a:rect r="r" b="b" t="t" l="l"/>
              <a:pathLst>
                <a:path h="1019221" w="1811948">
                  <a:moveTo>
                    <a:pt x="1811948" y="0"/>
                  </a:moveTo>
                  <a:lnTo>
                    <a:pt x="1811948" y="904921"/>
                  </a:lnTo>
                  <a:lnTo>
                    <a:pt x="905974" y="1019221"/>
                  </a:lnTo>
                  <a:lnTo>
                    <a:pt x="0" y="904921"/>
                  </a:lnTo>
                  <a:lnTo>
                    <a:pt x="0" y="0"/>
                  </a:lnTo>
                  <a:lnTo>
                    <a:pt x="1811948" y="0"/>
                  </a:lnTo>
                  <a:close/>
                </a:path>
              </a:pathLst>
            </a:custGeom>
            <a:solidFill>
              <a:srgbClr val="FAF7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811948" cy="9525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18060" y="533400"/>
            <a:ext cx="6106621" cy="1245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spc="-288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User Personas</a:t>
            </a:r>
          </a:p>
          <a:p>
            <a:pPr algn="l">
              <a:lnSpc>
                <a:spcPts val="48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716257" y="2500856"/>
            <a:ext cx="10005221" cy="176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5088" indent="-292544" lvl="1">
              <a:lnSpc>
                <a:spcPts val="3793"/>
              </a:lnSpc>
              <a:buFont typeface="Arial"/>
              <a:buChar char="•"/>
            </a:pPr>
            <a:r>
              <a:rPr lang="en-US" sz="270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Auto-Discovered</a:t>
            </a:r>
            <a:r>
              <a:rPr lang="en-US" sz="270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</a:p>
          <a:p>
            <a:pPr algn="l" marL="585088" indent="-292544" lvl="1">
              <a:lnSpc>
                <a:spcPts val="3793"/>
              </a:lnSpc>
              <a:buFont typeface="Arial"/>
              <a:buChar char="•"/>
            </a:pPr>
            <a:r>
              <a:rPr lang="en-US" sz="270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Shortlisted </a:t>
            </a:r>
          </a:p>
          <a:p>
            <a:pPr algn="l" marL="585088" indent="-292544" lvl="1">
              <a:lnSpc>
                <a:spcPts val="3793"/>
              </a:lnSpc>
              <a:buFont typeface="Arial"/>
              <a:buChar char="•"/>
            </a:pPr>
            <a:r>
              <a:rPr lang="en-US" sz="270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Moved Forward  After The Manager’s Decision</a:t>
            </a:r>
          </a:p>
          <a:p>
            <a:pPr algn="ctr">
              <a:lnSpc>
                <a:spcPts val="2853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698616" y="8984615"/>
            <a:ext cx="4560684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8060" y="5433377"/>
            <a:ext cx="5777720" cy="921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5088" indent="-292544" lvl="1">
              <a:lnSpc>
                <a:spcPts val="3793"/>
              </a:lnSpc>
              <a:buFont typeface="Arial"/>
              <a:buChar char="•"/>
            </a:pPr>
            <a:r>
              <a:rPr lang="en-US" sz="270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I</a:t>
            </a:r>
            <a:r>
              <a:rPr lang="en-US" sz="270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dentify Candidates Quickly</a:t>
            </a:r>
          </a:p>
          <a:p>
            <a:pPr algn="l" marL="585088" indent="-292544" lvl="1">
              <a:lnSpc>
                <a:spcPts val="3793"/>
              </a:lnSpc>
              <a:buFont typeface="Arial"/>
              <a:buChar char="•"/>
            </a:pPr>
            <a:r>
              <a:rPr lang="en-US" sz="270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Reduce Screening Time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8060" y="7995412"/>
            <a:ext cx="6846156" cy="1300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5088" indent="-292544" lvl="1">
              <a:lnSpc>
                <a:spcPts val="3793"/>
              </a:lnSpc>
              <a:buFont typeface="Arial"/>
              <a:buChar char="•"/>
            </a:pPr>
            <a:r>
              <a:rPr lang="en-US" sz="270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Controls Access</a:t>
            </a:r>
          </a:p>
          <a:p>
            <a:pPr algn="l" marL="585088" indent="-292544" lvl="1">
              <a:lnSpc>
                <a:spcPts val="3793"/>
              </a:lnSpc>
              <a:buFont typeface="Arial"/>
              <a:buChar char="•"/>
            </a:pPr>
            <a:r>
              <a:rPr lang="en-US" sz="270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M</a:t>
            </a:r>
            <a:r>
              <a:rPr lang="en-US" sz="270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onitors Pipeline Performance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18060" y="1741170"/>
            <a:ext cx="4900808" cy="797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3"/>
              </a:lnSpc>
            </a:pPr>
            <a:r>
              <a:rPr lang="en-US" sz="2709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Candidate </a:t>
            </a:r>
          </a:p>
          <a:p>
            <a:pPr algn="ctr">
              <a:lnSpc>
                <a:spcPts val="2761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18060" y="4628609"/>
            <a:ext cx="4238166" cy="445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3"/>
              </a:lnSpc>
              <a:spcBef>
                <a:spcPct val="0"/>
              </a:spcBef>
            </a:pPr>
            <a:r>
              <a:rPr lang="en-US" b="true" sz="2709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Hiring Manager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18060" y="7073646"/>
            <a:ext cx="5451514" cy="921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3"/>
              </a:lnSpc>
            </a:pPr>
            <a:r>
              <a:rPr lang="en-US" sz="2709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COO (Chief Operating Officer)</a:t>
            </a:r>
          </a:p>
          <a:p>
            <a:pPr algn="l">
              <a:lnSpc>
                <a:spcPts val="379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A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698616" y="8984615"/>
            <a:ext cx="4560684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3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8604"/>
            <a:ext cx="8115300" cy="6133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6"/>
              </a:lnSpc>
            </a:pPr>
          </a:p>
          <a:p>
            <a:pPr algn="l">
              <a:lnSpc>
                <a:spcPts val="4906"/>
              </a:lnSpc>
            </a:pPr>
            <a:r>
              <a:rPr lang="en-US" sz="2710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GitHub </a:t>
            </a:r>
          </a:p>
          <a:p>
            <a:pPr algn="l">
              <a:lnSpc>
                <a:spcPts val="4906"/>
              </a:lnSpc>
            </a:pPr>
          </a:p>
          <a:p>
            <a:pPr algn="l" marL="585288" indent="-292644" lvl="1">
              <a:lnSpc>
                <a:spcPts val="4906"/>
              </a:lnSpc>
              <a:buFont typeface="Arial"/>
              <a:buChar char="•"/>
            </a:pPr>
            <a:r>
              <a:rPr lang="en-US" sz="271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Source: API</a:t>
            </a:r>
          </a:p>
          <a:p>
            <a:pPr algn="l" marL="585288" indent="-292644" lvl="1">
              <a:lnSpc>
                <a:spcPts val="4906"/>
              </a:lnSpc>
              <a:buFont typeface="Arial"/>
              <a:buChar char="•"/>
            </a:pPr>
            <a:r>
              <a:rPr lang="en-US" sz="271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Model features:</a:t>
            </a:r>
          </a:p>
          <a:p>
            <a:pPr algn="l">
              <a:lnSpc>
                <a:spcPts val="4906"/>
              </a:lnSpc>
            </a:pPr>
            <a:r>
              <a:rPr lang="en-US" sz="271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             </a:t>
            </a:r>
            <a:r>
              <a:rPr lang="en-US" sz="271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total_stars </a:t>
            </a:r>
          </a:p>
          <a:p>
            <a:pPr algn="l">
              <a:lnSpc>
                <a:spcPts val="4906"/>
              </a:lnSpc>
            </a:pPr>
            <a:r>
              <a:rPr lang="en-US" sz="271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             total_forks</a:t>
            </a:r>
          </a:p>
          <a:p>
            <a:pPr algn="l">
              <a:lnSpc>
                <a:spcPts val="4906"/>
              </a:lnSpc>
            </a:pPr>
            <a:r>
              <a:rPr lang="en-US" sz="271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             commits_12m </a:t>
            </a:r>
          </a:p>
          <a:p>
            <a:pPr algn="l">
              <a:lnSpc>
                <a:spcPts val="4906"/>
              </a:lnSpc>
            </a:pPr>
          </a:p>
          <a:p>
            <a:pPr algn="l">
              <a:lnSpc>
                <a:spcPts val="4906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123950"/>
            <a:ext cx="8115300" cy="636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spc="-288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Sources &amp; Features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1978604"/>
            <a:ext cx="8115300" cy="5514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6"/>
              </a:lnSpc>
            </a:pPr>
          </a:p>
          <a:p>
            <a:pPr algn="l">
              <a:lnSpc>
                <a:spcPts val="4906"/>
              </a:lnSpc>
            </a:pPr>
            <a:r>
              <a:rPr lang="en-US" sz="2710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StackOverflow </a:t>
            </a:r>
          </a:p>
          <a:p>
            <a:pPr algn="l">
              <a:lnSpc>
                <a:spcPts val="4906"/>
              </a:lnSpc>
            </a:pPr>
          </a:p>
          <a:p>
            <a:pPr algn="l" marL="585288" indent="-292644" lvl="1">
              <a:lnSpc>
                <a:spcPts val="4906"/>
              </a:lnSpc>
              <a:buFont typeface="Arial"/>
              <a:buChar char="•"/>
            </a:pPr>
            <a:r>
              <a:rPr lang="en-US" sz="271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Source: Web Scrapping</a:t>
            </a:r>
          </a:p>
          <a:p>
            <a:pPr algn="l" marL="585288" indent="-292644" lvl="1">
              <a:lnSpc>
                <a:spcPts val="4906"/>
              </a:lnSpc>
              <a:buFont typeface="Arial"/>
              <a:buChar char="•"/>
            </a:pPr>
            <a:r>
              <a:rPr lang="en-US" sz="271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Model features:</a:t>
            </a:r>
          </a:p>
          <a:p>
            <a:pPr algn="l" marL="1170575" indent="-390192" lvl="2">
              <a:lnSpc>
                <a:spcPts val="4906"/>
              </a:lnSpc>
              <a:buFont typeface="Arial"/>
              <a:buChar char="⚬"/>
            </a:pPr>
            <a:r>
              <a:rPr lang="en-US" sz="271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repu</a:t>
            </a:r>
            <a:r>
              <a:rPr lang="en-US" sz="271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tation </a:t>
            </a:r>
          </a:p>
          <a:p>
            <a:pPr algn="l" marL="1170575" indent="-390192" lvl="2">
              <a:lnSpc>
                <a:spcPts val="4906"/>
              </a:lnSpc>
              <a:buFont typeface="Arial"/>
              <a:buChar char="⚬"/>
            </a:pPr>
            <a:r>
              <a:rPr lang="en-US" sz="271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avg_score_per_answer </a:t>
            </a:r>
          </a:p>
          <a:p>
            <a:pPr algn="l" marL="1170575" indent="-390192" lvl="2">
              <a:lnSpc>
                <a:spcPts val="4906"/>
              </a:lnSpc>
              <a:buFont typeface="Arial"/>
              <a:buChar char="⚬"/>
            </a:pPr>
            <a:r>
              <a:rPr lang="en-US" sz="271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top_tags → engineered into tags </a:t>
            </a:r>
          </a:p>
          <a:p>
            <a:pPr algn="l">
              <a:lnSpc>
                <a:spcPts val="4906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71561" y="1028700"/>
            <a:ext cx="1868037" cy="1868037"/>
          </a:xfrm>
          <a:custGeom>
            <a:avLst/>
            <a:gdLst/>
            <a:ahLst/>
            <a:cxnLst/>
            <a:rect r="r" b="b" t="t" l="l"/>
            <a:pathLst>
              <a:path h="1868037" w="1868037">
                <a:moveTo>
                  <a:pt x="0" y="0"/>
                </a:moveTo>
                <a:lnTo>
                  <a:pt x="1868037" y="0"/>
                </a:lnTo>
                <a:lnTo>
                  <a:pt x="1868037" y="1868037"/>
                </a:lnTo>
                <a:lnTo>
                  <a:pt x="0" y="1868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71561" y="4209482"/>
            <a:ext cx="1868037" cy="1868037"/>
          </a:xfrm>
          <a:custGeom>
            <a:avLst/>
            <a:gdLst/>
            <a:ahLst/>
            <a:cxnLst/>
            <a:rect r="r" b="b" t="t" l="l"/>
            <a:pathLst>
              <a:path h="1868037" w="1868037">
                <a:moveTo>
                  <a:pt x="0" y="0"/>
                </a:moveTo>
                <a:lnTo>
                  <a:pt x="1868037" y="0"/>
                </a:lnTo>
                <a:lnTo>
                  <a:pt x="1868037" y="1868036"/>
                </a:lnTo>
                <a:lnTo>
                  <a:pt x="0" y="18680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71561" y="7391968"/>
            <a:ext cx="1868037" cy="1868037"/>
          </a:xfrm>
          <a:custGeom>
            <a:avLst/>
            <a:gdLst/>
            <a:ahLst/>
            <a:cxnLst/>
            <a:rect r="r" b="b" t="t" l="l"/>
            <a:pathLst>
              <a:path h="1868037" w="1868037">
                <a:moveTo>
                  <a:pt x="0" y="0"/>
                </a:moveTo>
                <a:lnTo>
                  <a:pt x="1868037" y="0"/>
                </a:lnTo>
                <a:lnTo>
                  <a:pt x="1868037" y="1868037"/>
                </a:lnTo>
                <a:lnTo>
                  <a:pt x="0" y="1868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698616" y="8984615"/>
            <a:ext cx="4560684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563350"/>
            <a:ext cx="8115300" cy="6133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6"/>
              </a:lnSpc>
            </a:pPr>
          </a:p>
          <a:p>
            <a:pPr algn="l">
              <a:lnSpc>
                <a:spcPts val="4906"/>
              </a:lnSpc>
            </a:pPr>
            <a:r>
              <a:rPr lang="en-US" sz="2710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Kaggle</a:t>
            </a:r>
            <a:r>
              <a:rPr lang="en-US" sz="271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</a:p>
          <a:p>
            <a:pPr algn="l" marL="585288" indent="-292644" lvl="1">
              <a:lnSpc>
                <a:spcPts val="4906"/>
              </a:lnSpc>
              <a:buFont typeface="Arial"/>
              <a:buChar char="•"/>
            </a:pPr>
            <a:r>
              <a:rPr lang="en-US" sz="271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Source: Web scrapping</a:t>
            </a:r>
          </a:p>
          <a:p>
            <a:pPr algn="l" marL="585288" indent="-292644" lvl="1">
              <a:lnSpc>
                <a:spcPts val="4906"/>
              </a:lnSpc>
              <a:buFont typeface="Arial"/>
              <a:buChar char="•"/>
            </a:pPr>
            <a:r>
              <a:rPr lang="en-US" sz="271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Model features:</a:t>
            </a:r>
          </a:p>
          <a:p>
            <a:pPr algn="l" marL="1170575" indent="-390192" lvl="2">
              <a:lnSpc>
                <a:spcPts val="4906"/>
              </a:lnSpc>
              <a:buFont typeface="Arial"/>
              <a:buChar char="⚬"/>
            </a:pPr>
            <a:r>
              <a:rPr lang="en-US" sz="271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Upv</a:t>
            </a:r>
            <a:r>
              <a:rPr lang="en-US" sz="271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otes </a:t>
            </a:r>
          </a:p>
          <a:p>
            <a:pPr algn="l" marL="1170575" indent="-390192" lvl="2">
              <a:lnSpc>
                <a:spcPts val="4906"/>
              </a:lnSpc>
              <a:buFont typeface="Arial"/>
              <a:buChar char="⚬"/>
            </a:pPr>
            <a:r>
              <a:rPr lang="en-US" sz="271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Usability </a:t>
            </a:r>
          </a:p>
          <a:p>
            <a:pPr algn="l" marL="1170575" indent="-390192" lvl="2">
              <a:lnSpc>
                <a:spcPts val="4906"/>
              </a:lnSpc>
              <a:buFont typeface="Arial"/>
              <a:buChar char="⚬"/>
            </a:pPr>
            <a:r>
              <a:rPr lang="en-US" sz="271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No_of_files </a:t>
            </a:r>
          </a:p>
          <a:p>
            <a:pPr algn="l">
              <a:lnSpc>
                <a:spcPts val="4906"/>
              </a:lnSpc>
            </a:pPr>
          </a:p>
          <a:p>
            <a:pPr algn="l">
              <a:lnSpc>
                <a:spcPts val="4906"/>
              </a:lnSpc>
            </a:pPr>
          </a:p>
          <a:p>
            <a:pPr algn="l">
              <a:lnSpc>
                <a:spcPts val="4906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123950"/>
            <a:ext cx="8115300" cy="636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spc="-288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Sources &amp; Features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052849" y="0"/>
            <a:ext cx="27211218" cy="11530554"/>
            <a:chOff x="0" y="0"/>
            <a:chExt cx="2696047" cy="11424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96047" cy="1142430"/>
            </a:xfrm>
            <a:custGeom>
              <a:avLst/>
              <a:gdLst/>
              <a:ahLst/>
              <a:cxnLst/>
              <a:rect r="r" b="b" t="t" l="l"/>
              <a:pathLst>
                <a:path h="1142430" w="2696047">
                  <a:moveTo>
                    <a:pt x="2696047" y="0"/>
                  </a:moveTo>
                  <a:lnTo>
                    <a:pt x="2696047" y="1028130"/>
                  </a:lnTo>
                  <a:lnTo>
                    <a:pt x="1348023" y="1142430"/>
                  </a:lnTo>
                  <a:lnTo>
                    <a:pt x="0" y="1028130"/>
                  </a:lnTo>
                  <a:lnTo>
                    <a:pt x="0" y="0"/>
                  </a:lnTo>
                  <a:lnTo>
                    <a:pt x="2696047" y="0"/>
                  </a:lnTo>
                  <a:close/>
                </a:path>
              </a:pathLst>
            </a:custGeom>
            <a:solidFill>
              <a:srgbClr val="FAF7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696047" cy="1075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977368" y="0"/>
            <a:ext cx="7310632" cy="11418661"/>
          </a:xfrm>
          <a:custGeom>
            <a:avLst/>
            <a:gdLst/>
            <a:ahLst/>
            <a:cxnLst/>
            <a:rect r="r" b="b" t="t" l="l"/>
            <a:pathLst>
              <a:path h="11418661" w="7310632">
                <a:moveTo>
                  <a:pt x="0" y="0"/>
                </a:moveTo>
                <a:lnTo>
                  <a:pt x="7310632" y="0"/>
                </a:lnTo>
                <a:lnTo>
                  <a:pt x="7310632" y="11418661"/>
                </a:lnTo>
                <a:lnTo>
                  <a:pt x="0" y="114186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68" t="0" r="-2494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19060" y="453390"/>
            <a:ext cx="8115300" cy="1245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spc="-288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System Overview (Pipeline)</a:t>
            </a:r>
          </a:p>
          <a:p>
            <a:pPr algn="l">
              <a:lnSpc>
                <a:spcPts val="48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698616" y="9352085"/>
            <a:ext cx="4560684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330452"/>
            <a:ext cx="8900062" cy="7927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6"/>
              </a:lnSpc>
            </a:pPr>
          </a:p>
          <a:p>
            <a:pPr algn="l" marL="518160" indent="-259080" lvl="1">
              <a:lnSpc>
                <a:spcPts val="5256"/>
              </a:lnSpc>
              <a:buFont typeface="Arial"/>
              <a:buChar char="•"/>
            </a:pP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Col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lect 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prof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i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l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e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s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from GitHub, StackOverflow, Kaggle</a:t>
            </a:r>
          </a:p>
          <a:p>
            <a:pPr algn="l" marL="518160" indent="-259080" lvl="1">
              <a:lnSpc>
                <a:spcPts val="5256"/>
              </a:lnSpc>
              <a:buFont typeface="Arial"/>
              <a:buChar char="•"/>
            </a:pP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Extract key 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s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i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gn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al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s (s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t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ars,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r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e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put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at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ion, 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u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pvot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es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,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etc.)</a:t>
            </a:r>
          </a:p>
          <a:p>
            <a:pPr algn="l" marL="518160" indent="-259080" lvl="1">
              <a:lnSpc>
                <a:spcPts val="5256"/>
              </a:lnSpc>
              <a:buFont typeface="Arial"/>
              <a:buChar char="•"/>
            </a:pP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Normalize 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+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scale 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to m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a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k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e platforms comparable</a:t>
            </a:r>
          </a:p>
          <a:p>
            <a:pPr algn="l" marL="518160" indent="-259080" lvl="1">
              <a:lnSpc>
                <a:spcPts val="5256"/>
              </a:lnSpc>
              <a:buFont typeface="Arial"/>
              <a:buChar char="•"/>
            </a:pP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K-Means (Stage 1): split into strong vs weak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ti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er</a:t>
            </a:r>
          </a:p>
          <a:p>
            <a:pPr algn="l" marL="518160" indent="-259080" lvl="1">
              <a:lnSpc>
                <a:spcPts val="5256"/>
              </a:lnSpc>
              <a:buFont typeface="Arial"/>
              <a:buChar char="•"/>
            </a:pP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K-Means (Stage 2): 3 profiles → Developer 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/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Senior Developer 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/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Solution Architect</a:t>
            </a:r>
          </a:p>
          <a:p>
            <a:pPr algn="l" marL="518160" indent="-259080" lvl="1">
              <a:lnSpc>
                <a:spcPts val="5256"/>
              </a:lnSpc>
              <a:buFont typeface="Arial"/>
              <a:buChar char="•"/>
            </a:pP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Rank candidates 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p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e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r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role using RF + LR s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igna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ls</a:t>
            </a:r>
          </a:p>
          <a:p>
            <a:pPr algn="l" marL="518160" indent="-259080" lvl="1">
              <a:lnSpc>
                <a:spcPts val="5256"/>
              </a:lnSpc>
              <a:buFont typeface="Arial"/>
              <a:buChar char="•"/>
            </a:pP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Hiring Manager 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reviews sh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or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tlist →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Hire / Reject</a:t>
            </a:r>
          </a:p>
          <a:p>
            <a:pPr algn="l" marL="518160" indent="-259080" lvl="1">
              <a:lnSpc>
                <a:spcPts val="5256"/>
              </a:lnSpc>
              <a:buFont typeface="Arial"/>
              <a:buChar char="•"/>
            </a:pP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If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hire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d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: ac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co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u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n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t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c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re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ate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d 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+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Candidate 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P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o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r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t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al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access </a:t>
            </a:r>
          </a:p>
          <a:p>
            <a:pPr algn="l">
              <a:lnSpc>
                <a:spcPts val="5256"/>
              </a:lnSpc>
            </a:pPr>
          </a:p>
          <a:p>
            <a:pPr algn="l">
              <a:lnSpc>
                <a:spcPts val="5256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A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23950"/>
            <a:ext cx="10940336" cy="636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spc="-288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Preprocessing &amp; Featuring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40428" y="2065641"/>
            <a:ext cx="10196440" cy="7920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Steps</a:t>
            </a:r>
          </a:p>
          <a:p>
            <a:pPr algn="l">
              <a:lnSpc>
                <a:spcPts val="3919"/>
              </a:lnSpc>
            </a:pPr>
          </a:p>
          <a:p>
            <a:pPr algn="l" marL="604518" indent="-302259" lvl="1">
              <a:lnSpc>
                <a:spcPts val="3919"/>
              </a:lnSpc>
              <a:buAutoNum type="arabicPeriod" startAt="1"/>
            </a:pPr>
            <a:r>
              <a:rPr lang="en-US" sz="27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Percentile Normalization</a:t>
            </a:r>
          </a:p>
          <a:p>
            <a:pPr algn="l" marL="604518" indent="-302259" lvl="1">
              <a:lnSpc>
                <a:spcPts val="3919"/>
              </a:lnSpc>
              <a:buAutoNum type="arabicPeriod" startAt="1"/>
            </a:pPr>
            <a:r>
              <a:rPr lang="en-US" sz="27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Feature Scaling (StandardScaler)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Result</a:t>
            </a:r>
          </a:p>
          <a:p>
            <a:pPr algn="l">
              <a:lnSpc>
                <a:spcPts val="3919"/>
              </a:lnSpc>
            </a:pP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Features become directly comparable across platforms and metrics</a:t>
            </a: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Reduces bias from very large numbers (e.g., stars, reputation)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2698616" y="8984615"/>
            <a:ext cx="4560684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7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A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436814"/>
            <a:ext cx="9108933" cy="790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 spc="-18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Candidate Tiering (K-Means k=2)</a:t>
            </a:r>
          </a:p>
          <a:p>
            <a:pPr algn="l">
              <a:lnSpc>
                <a:spcPts val="300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512822"/>
            <a:ext cx="16082135" cy="6774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5"/>
              </a:lnSpc>
            </a:pPr>
            <a:r>
              <a:rPr lang="en-US" sz="2403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Pu</a:t>
            </a:r>
            <a:r>
              <a:rPr lang="en-US" b="true" sz="2403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rpose</a:t>
            </a:r>
          </a:p>
          <a:p>
            <a:pPr algn="l">
              <a:lnSpc>
                <a:spcPts val="3845"/>
              </a:lnSpc>
            </a:pPr>
            <a:r>
              <a:rPr lang="en-US" sz="2403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Split the candidate pool into two groups: tier-1 and tier-2 profiles.</a:t>
            </a:r>
          </a:p>
          <a:p>
            <a:pPr algn="l">
              <a:lnSpc>
                <a:spcPts val="3845"/>
              </a:lnSpc>
            </a:pPr>
          </a:p>
          <a:p>
            <a:pPr algn="l">
              <a:lnSpc>
                <a:spcPts val="3845"/>
              </a:lnSpc>
            </a:pPr>
            <a:r>
              <a:rPr lang="en-US" b="true" sz="2403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Method: K-Means Clustering</a:t>
            </a:r>
          </a:p>
          <a:p>
            <a:pPr algn="l" marL="518899" indent="-259449" lvl="1">
              <a:lnSpc>
                <a:spcPts val="3845"/>
              </a:lnSpc>
              <a:buFont typeface="Arial"/>
              <a:buChar char="•"/>
            </a:pPr>
            <a:r>
              <a:rPr lang="en-US" sz="2403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K-Means groups candidates based on similarity across normalized features</a:t>
            </a:r>
          </a:p>
          <a:p>
            <a:pPr algn="l" marL="518899" indent="-259449" lvl="1">
              <a:lnSpc>
                <a:spcPts val="3845"/>
              </a:lnSpc>
              <a:buFont typeface="Arial"/>
              <a:buChar char="•"/>
            </a:pPr>
            <a:r>
              <a:rPr lang="en-US" sz="2403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With k = 2, it forms two natural tiers in the data</a:t>
            </a:r>
          </a:p>
          <a:p>
            <a:pPr algn="l">
              <a:lnSpc>
                <a:spcPts val="3845"/>
              </a:lnSpc>
            </a:pPr>
          </a:p>
          <a:p>
            <a:pPr algn="l">
              <a:lnSpc>
                <a:spcPts val="3845"/>
              </a:lnSpc>
            </a:pPr>
            <a:r>
              <a:rPr lang="en-US" b="true" sz="2403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Decision Rule</a:t>
            </a:r>
          </a:p>
          <a:p>
            <a:pPr algn="l" marL="518899" indent="-259449" lvl="1">
              <a:lnSpc>
                <a:spcPts val="3845"/>
              </a:lnSpc>
              <a:buFont typeface="Arial"/>
              <a:buChar char="•"/>
            </a:pPr>
            <a:r>
              <a:rPr lang="en-US" sz="2403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Only the tier-2 cluster is kept for the next stage</a:t>
            </a:r>
          </a:p>
          <a:p>
            <a:pPr algn="l" marL="518899" indent="-259449" lvl="1">
              <a:lnSpc>
                <a:spcPts val="3845"/>
              </a:lnSpc>
              <a:buFont typeface="Arial"/>
              <a:buChar char="•"/>
            </a:pPr>
            <a:r>
              <a:rPr lang="en-US" sz="2403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The tier-1 cluster is excluded from further scoring</a:t>
            </a:r>
          </a:p>
          <a:p>
            <a:pPr algn="l">
              <a:lnSpc>
                <a:spcPts val="3845"/>
              </a:lnSpc>
            </a:pPr>
          </a:p>
          <a:p>
            <a:pPr algn="l">
              <a:lnSpc>
                <a:spcPts val="3845"/>
              </a:lnSpc>
            </a:pPr>
          </a:p>
          <a:p>
            <a:pPr algn="l">
              <a:lnSpc>
                <a:spcPts val="3845"/>
              </a:lnSpc>
            </a:pPr>
          </a:p>
          <a:p>
            <a:pPr algn="l">
              <a:lnSpc>
                <a:spcPts val="3845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772161"/>
            <a:ext cx="9108933" cy="1245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spc="-288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Candidate Clusters</a:t>
            </a:r>
          </a:p>
          <a:p>
            <a:pPr algn="l">
              <a:lnSpc>
                <a:spcPts val="480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DAHBaIFxLPU</dc:identifier>
  <dcterms:modified xsi:type="dcterms:W3CDTF">2011-08-01T06:04:30Z</dcterms:modified>
  <cp:revision>1</cp:revision>
  <dc:title>White Beige and Brown Simple Minimalist Clean Final Project Presentation</dc:title>
</cp:coreProperties>
</file>